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5" Type="http://schemas.openxmlformats.org/officeDocument/2006/relationships/theme" Target="theme/theme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3" Target="../slideLayouts/slideLayout3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media/image1.tiff" Type="http://schemas.openxmlformats.org/officeDocument/2006/relationships/image" /><Relationship Id="rId5" Target="../theme/theme1.xml" Type="http://schemas.openxmlformats.org/officeDocument/2006/relationships/theme" /><Relationship Id="rId4" Target="../slideLayouts/slideLayout4.xml" Type="http://schemas.openxmlformats.org/officeDocument/2006/relationships/slideLayout" /><Relationship Id="rId9" Type="http://schemas.openxmlformats.org/officeDocument/2006/relationships/slideLayout" Target="../slideLayouts/slideLayout5.xml" /><Relationship Id="rId8" Type="http://schemas.openxmlformats.org/officeDocument/2006/relationships/slideLayout" Target="../slideLayouts/slideLayout8.xml" /><Relationship Id="rId7" Type="http://schemas.openxmlformats.org/officeDocument/2006/relationships/slideLayout" Target="../slideLayouts/slideLayout7.xml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accent1="accent1" accent2="accent2" accent3="accent3" accent4="accent4" accent5="accent5" accent6="accent6" bg1="dk1" bg2="dk2" folHlink="folHlink" hlink="hlink" tx1="lt1" tx2="lt2"/>
  <p:sldLayoutIdLst>
    <p:sldLayoutId id="2147483661" r:id="rId1"/>
    <p:sldLayoutId id="2147483662" r:id="rId2"/>
    <p:sldLayoutId id="2147483663" r:id="rId3"/>
    <p:sldLayoutId id="2147483664" r:id="rId4"/>
    <p:sldLayoutId id="2147483667" r:id="rId9"/>
    <p:sldLayoutId id="2147483666" r:id="rId8"/>
    <p:sldLayoutId id="2147483665" r:id="rId7"/>
  </p:sldLayoutIdLst>
  <p:hf ftr="0" hdr="0"/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b="0" i="0" kern="1200" sz="4400">
          <a:solidFill>
            <a:srgbClr val="404040"/>
          </a:solidFill>
          <a:latin charset="77" panose="020B0403030403020204" pitchFamily="34" typeface="Source Sans Pro Ligh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b="0" i="0" kern="1200" sz="2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4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0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2242413-Multiple-versions-of-R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rstudio-server-pro/configuration-management-tools-for-the-r-admin" TargetMode="Externa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quickstart/" TargetMode="Externa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Relationship Id="rId3" Type="http://schemas.openxmlformats.org/officeDocument/2006/relationships/hyperlink" Target="https://www.rstudio.com/products/quickstart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community.rstudio.com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ommunity.rstudio.com/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administration-of-pro-products" TargetMode="External" /><Relationship Id="rId3" Type="http://schemas.openxmlformats.org/officeDocument/2006/relationships/hyperlink" Target="https://resources.rstudio.com/webinars/2018-07-11-13-00-professional-r-tooling-and-integration-nathan-stephens-1" TargetMode="External" /><Relationship Id="rId4" Type="http://schemas.openxmlformats.org/officeDocument/2006/relationships/hyperlink" Target="https://resources.rstudio.com/rstudio-conf-2018/the-r-admin-is-rad-a-guide-to-professional-r-tooling-and-integration-nathan-stephens" TargetMode="External" /><Relationship Id="rId5" Type="http://schemas.openxmlformats.org/officeDocument/2006/relationships/hyperlink" Target="https://community.rstudio.com/c/r-admin" TargetMode="External" /><Relationship Id="rId6" Type="http://schemas.openxmlformats.org/officeDocument/2006/relationships/hyperlink" Target="https://docs.rstudio.com/resources.html" TargetMode="External" /><Relationship Id="rId7" Type="http://schemas.openxmlformats.org/officeDocument/2006/relationships/hyperlink" Target="https://support.rstudio.com/hc/en-us/articles/360015177453-RStudio-professional-product-requirements" TargetMode="External" /><Relationship Id="rId8" Type="http://schemas.openxmlformats.org/officeDocument/2006/relationships/hyperlink" Target="https://support.rstudio.com/hc/en-us/articles/360015079054-RStudio-Server-Pro-Installation-and-Configuration-Example-Checklist" TargetMode="External" /><Relationship Id="rId9" Type="http://schemas.openxmlformats.org/officeDocument/2006/relationships/hyperlink" Target="https://rviews.rstudio.com/categories/r-for-the-enterprise/" TargetMode="External" /><Relationship Id="rId10" Type="http://schemas.openxmlformats.org/officeDocument/2006/relationships/hyperlink" Target="https://resources.rstudio.com/rstudio-server-pro/configuration-management-tools-for-the-r-admin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Best Practices for Administering RStudio in 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Nathan Stephens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 want to share some best practices for managing RStudio in production</a:t>
            </a:r>
          </a:p>
          <a:p>
            <a:pPr lvl="0"/>
            <a:r>
              <a:rPr/>
              <a:t>Share product requirements</a:t>
            </a:r>
          </a:p>
          <a:p>
            <a:pPr lvl="0"/>
            <a:r>
              <a:rPr/>
              <a:t>Some tips</a:t>
            </a:r>
          </a:p>
          <a:p>
            <a:pPr lvl="0"/>
            <a:r>
              <a:rPr/>
              <a:t>A path for getting started</a:t>
            </a:r>
          </a:p>
          <a:p>
            <a:pPr lvl="0" indent="0" marL="0">
              <a:buNone/>
            </a:pPr>
            <a:r>
              <a:rPr/>
              <a:t>Goal is to give you a big picture view of what success looks like, assuming you are using RStudio professional products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5 Best practices for administering RStudio in production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1. Keep your system up to 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Modern tools</a:t>
            </a:r>
          </a:p>
          <a:p>
            <a:pPr lvl="0"/>
            <a:r>
              <a:rPr/>
              <a:t>Operating system</a:t>
            </a:r>
          </a:p>
          <a:p>
            <a:pPr lvl="0"/>
            <a:r>
              <a:rPr/>
              <a:t>Browsers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C++11 compiler</a:t>
            </a:r>
          </a:p>
          <a:p>
            <a:pPr lvl="0"/>
            <a:r>
              <a:rPr/>
              <a:t>R packages on Linux must be compiled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Internet access</a:t>
            </a:r>
          </a:p>
          <a:p>
            <a:pPr lvl="0"/>
            <a:r>
              <a:rPr/>
              <a:t>R packages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2. Support multiple versions of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Why do you want to run multiple versions of R?</a:t>
            </a:r>
          </a:p>
          <a:p>
            <a:pPr lvl="0"/>
            <a:r>
              <a:rPr/>
              <a:t>Manage upgrades of R</a:t>
            </a:r>
          </a:p>
          <a:p>
            <a:pPr lvl="0"/>
            <a:r>
              <a:rPr/>
              <a:t>Test code on a variety of R versions and distributions</a:t>
            </a:r>
          </a:p>
          <a:p>
            <a:pPr lvl="0"/>
            <a:r>
              <a:rPr/>
              <a:t>Support projects that depend on various versions of R</a:t>
            </a:r>
          </a:p>
          <a:p>
            <a:pPr lvl="0"/>
            <a:r>
              <a:rPr/>
              <a:t>All products support multiple versions of R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Upgrade yearly (version 3.1.0+)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Build R from source</a:t>
            </a:r>
          </a:p>
          <a:p>
            <a:pPr lvl="0"/>
            <a:r>
              <a:rPr/>
              <a:t>Multiple versions of R side by side requires you build R from source</a:t>
            </a:r>
          </a:p>
          <a:p>
            <a:pPr lvl="0"/>
            <a:r>
              <a:rPr/>
              <a:t>Not hard to do (i.e. config/make/make install)</a:t>
            </a:r>
          </a:p>
          <a:p>
            <a:pPr lvl="0"/>
            <a:r>
              <a:rPr>
                <a:hlinkClick r:id="rId2"/>
              </a:rPr>
              <a:t>Instructions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3. Organize your R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 Packages rule the nest.</a:t>
            </a:r>
          </a:p>
          <a:p>
            <a:pPr lvl="0"/>
            <a:r>
              <a:rPr/>
              <a:t>Packages will drive your R version, Linux dependencies, and even your operating system</a:t>
            </a:r>
          </a:p>
          <a:p>
            <a:pPr lvl="0"/>
            <a:r>
              <a:rPr/>
              <a:t>Data scientists will want access to their most beloved packages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Managing packages for a single user is easy.</a:t>
            </a:r>
          </a:p>
          <a:p>
            <a:pPr lvl="0"/>
            <a:r>
              <a:rPr/>
              <a:t>Managing packages for an entire platform is hard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RStudio Package Manager solves several problems</a:t>
            </a:r>
          </a:p>
          <a:p>
            <a:pPr lvl="0"/>
            <a:r>
              <a:rPr/>
              <a:t>Disconnected, air-gapped environments</a:t>
            </a:r>
          </a:p>
          <a:p>
            <a:pPr lvl="0"/>
            <a:r>
              <a:rPr/>
              <a:t>Curate packages into multiple repositories for security and control</a:t>
            </a:r>
          </a:p>
          <a:p>
            <a:pPr lvl="0"/>
            <a:r>
              <a:rPr/>
              <a:t>Share internal packages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4. Use root privileges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group in your organization that installs, configures, and manages R and RStudio will need root privileges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RStudio products</a:t>
            </a:r>
          </a:p>
          <a:p>
            <a:pPr lvl="0"/>
            <a:r>
              <a:rPr/>
              <a:t>Installs require root privileges</a:t>
            </a:r>
          </a:p>
          <a:p>
            <a:pPr lvl="0"/>
            <a:r>
              <a:rPr/>
              <a:t>Runs require root privileges</a:t>
            </a:r>
          </a:p>
          <a:p>
            <a:pPr lvl="1"/>
            <a:r>
              <a:rPr/>
              <a:t>RStudio Server Pro runs as the root user in order to create new R sessions on behalf of its users</a:t>
            </a:r>
          </a:p>
          <a:p>
            <a:pPr lvl="1"/>
            <a:r>
              <a:rPr/>
              <a:t>RStudio Connect runs as the root user in order to isolate applications and processes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</a:t>
            </a:r>
          </a:p>
          <a:p>
            <a:pPr lvl="0"/>
            <a:r>
              <a:rPr/>
              <a:t>System-wide installations of R on Linux often involve root also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5. Securely manage your 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 programmers - RStudio Server Pro</a:t>
            </a:r>
          </a:p>
          <a:p>
            <a:pPr lvl="0"/>
            <a:r>
              <a:rPr/>
              <a:t>They will need access to R, file shares, databases, and probably many other sensitive systems.</a:t>
            </a:r>
          </a:p>
          <a:p>
            <a:pPr lvl="0"/>
            <a:r>
              <a:rPr/>
              <a:t>R processes run as the user under a local account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End users - RStudio Connect</a:t>
            </a:r>
          </a:p>
          <a:p>
            <a:pPr lvl="0"/>
            <a:r>
              <a:rPr/>
              <a:t>End users consume apps and reports.</a:t>
            </a:r>
          </a:p>
          <a:p>
            <a:pPr lvl="0"/>
            <a:r>
              <a:rPr/>
              <a:t>R Processes typically run under a service account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Your organization</a:t>
            </a:r>
          </a:p>
          <a:p>
            <a:pPr lvl="0"/>
            <a:r>
              <a:rPr/>
              <a:t>Probably has strong opinions on how to authenticate users</a:t>
            </a:r>
          </a:p>
          <a:p>
            <a:pPr lvl="0"/>
            <a:r>
              <a:rPr/>
              <a:t>This space is only getting more fragmented not less</a:t>
            </a:r>
          </a:p>
          <a:p>
            <a:pPr lvl="1"/>
            <a:r>
              <a:rPr/>
              <a:t>LDAP, Active Directory, PAM, OAuth, Okta, Duo, Auth0, etc.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Proxied authentication</a:t>
            </a:r>
          </a:p>
          <a:p>
            <a:pPr lvl="0"/>
            <a:r>
              <a:rPr/>
              <a:t>If we don’t support your specific system, then you can use our proxied authentication</a:t>
            </a:r>
          </a:p>
          <a:p>
            <a:pPr lvl="0"/>
            <a:r>
              <a:rPr/>
              <a:t>With proxied auth, users do not log in through RStudio but through a proxy that you set up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Supported Auth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RStudio Server Pro</a:t>
            </a:r>
          </a:p>
          <a:p>
            <a:pPr lvl="0"/>
            <a:r>
              <a:rPr/>
              <a:t>PAM (LDAP and Active Directory)</a:t>
            </a:r>
          </a:p>
          <a:p>
            <a:pPr lvl="0"/>
            <a:r>
              <a:rPr/>
              <a:t>OAuth 2.0 using Google Apps</a:t>
            </a:r>
          </a:p>
          <a:p>
            <a:pPr lvl="0"/>
            <a:r>
              <a:rPr i="1"/>
              <a:t>Proxied authentication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RStudio Connect</a:t>
            </a:r>
          </a:p>
          <a:p>
            <a:pPr lvl="0"/>
            <a:r>
              <a:rPr/>
              <a:t>LDAP and Active Directory</a:t>
            </a:r>
          </a:p>
          <a:p>
            <a:pPr lvl="0"/>
            <a:r>
              <a:rPr/>
              <a:t>OAuth 2.0 using Google Apps</a:t>
            </a:r>
          </a:p>
          <a:p>
            <a:pPr lvl="0"/>
            <a:r>
              <a:rPr/>
              <a:t>PAM</a:t>
            </a:r>
          </a:p>
          <a:p>
            <a:pPr lvl="0"/>
            <a:r>
              <a:rPr/>
              <a:t>SAML [Beta]</a:t>
            </a:r>
          </a:p>
          <a:p>
            <a:pPr lvl="0"/>
            <a:r>
              <a:rPr i="1"/>
              <a:t>Proxied authentication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Recommendations (your Happy path)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1. Keep your operating systems and browsers up to date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2. Plan to support multiple versions of R by building R from source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3. Organize your R packages for reliability and consistency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4. Use root privileges to install and run RStudio products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5. Securely manage your R programmers and end users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Overview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Getting Started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Tooling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RStudio makes software tools that are designed to work together</a:t>
            </a:r>
          </a:p>
          <a:p>
            <a:pPr lvl="0"/>
            <a:r>
              <a:rPr/>
              <a:t>Our R packages and products work together</a:t>
            </a:r>
          </a:p>
          <a:p>
            <a:pPr lvl="0"/>
            <a:r>
              <a:rPr/>
              <a:t>There are many ways to assemble our tools</a:t>
            </a:r>
          </a:p>
          <a:p>
            <a:pPr lvl="0"/>
            <a:r>
              <a:rPr/>
              <a:t>But it will be up to you to decide how to do it</a:t>
            </a:r>
          </a:p>
          <a:p>
            <a:pPr lvl="0"/>
            <a:r>
              <a:rPr/>
              <a:t>Your configuration depends on what does data science means to your organization</a:t>
            </a:r>
          </a:p>
          <a:p>
            <a:pPr lvl="0" indent="0" marL="0">
              <a:buNone/>
            </a:pPr>
            <a:r>
              <a:rPr/>
              <a:t>Our goal is to make it easy to install and configure all of our products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Data science lab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Application factories (Dev/Test/Prod)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On premises, cloud, hybrid cloud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Single server or a multi-departmental deployment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Crawl, walk, run strategies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Architecture</a:t>
            </a:r>
          </a:p>
        </p:txBody>
      </p:sp>
      <p:pic>
        <p:nvPicPr>
          <p:cNvPr descr="ref-arc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65700" y="1816100"/>
            <a:ext cx="341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Server Setup</a:t>
            </a:r>
          </a:p>
        </p:txBody>
      </p:sp>
      <p:pic>
        <p:nvPicPr>
          <p:cNvPr descr="serv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30700" y="1816100"/>
            <a:ext cx="468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Recipes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0"/>
            <a:r>
              <a:rPr/>
              <a:t>List of ingredients that make up your platform</a:t>
            </a:r>
          </a:p>
          <a:p>
            <a:pPr lvl="0"/>
            <a:r>
              <a:rPr/>
              <a:t>Helps you organize and automate your work</a:t>
            </a:r>
          </a:p>
          <a:p>
            <a:pPr lvl="0"/>
            <a:r>
              <a:rPr/>
              <a:t>And are unique to your organization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Structure</a:t>
            </a:r>
          </a:p>
          <a:p>
            <a:pPr lvl="0"/>
            <a:r>
              <a:rPr/>
              <a:t>Most of your code will be for Linux, R, and R packages</a:t>
            </a:r>
          </a:p>
          <a:p>
            <a:pPr lvl="0"/>
            <a:r>
              <a:rPr/>
              <a:t>A small part of your code will be for installation</a:t>
            </a:r>
          </a:p>
          <a:p>
            <a:pPr lvl="0"/>
            <a:r>
              <a:rPr/>
              <a:t>If you’ve installed R properly, installation is usually easy</a:t>
            </a:r>
          </a:p>
          <a:p>
            <a:pPr lvl="0"/>
            <a:r>
              <a:rPr/>
              <a:t>The rest will be configuration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Organize your recipes so that can manage your platform</a:t>
            </a:r>
          </a:p>
          <a:p>
            <a:pPr lvl="0"/>
            <a:r>
              <a:rPr>
                <a:hlinkClick r:id="rId2"/>
              </a:rPr>
              <a:t>Configuration management tools for the R admin</a:t>
            </a:r>
          </a:p>
          <a:p>
            <a:pPr lvl="0"/>
            <a:r>
              <a:rPr/>
              <a:t>Ansible, Chef, Puppet, CodeDeploy, SaltStack, etc.</a:t>
            </a:r>
          </a:p>
          <a:p>
            <a:pPr lvl="0"/>
            <a:r>
              <a:rPr/>
              <a:t>Sandbox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if I’ve never used these products?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RStudio 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0"/>
            <a:r>
              <a:rPr/>
              <a:t>A virtual machine that runs on your desktop</a:t>
            </a:r>
          </a:p>
          <a:p>
            <a:pPr lvl="0"/>
            <a:r>
              <a:rPr/>
              <a:t>Includes all our professional products</a:t>
            </a:r>
          </a:p>
          <a:p>
            <a:pPr lvl="0"/>
            <a:r>
              <a:rPr/>
              <a:t>And includes pre built assets for you to explore and demonstrate to others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Motivation</a:t>
            </a:r>
          </a:p>
          <a:p>
            <a:pPr lvl="0"/>
            <a:r>
              <a:rPr/>
              <a:t>Experience RStudio professional products</a:t>
            </a:r>
          </a:p>
          <a:p>
            <a:pPr lvl="0"/>
            <a:r>
              <a:rPr/>
              <a:t>Free and easy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The happy path</a:t>
            </a:r>
          </a:p>
          <a:p>
            <a:pPr lvl="0"/>
            <a:r>
              <a:rPr/>
              <a:t>Keep your operating system and browser up to date</a:t>
            </a:r>
          </a:p>
          <a:p>
            <a:pPr lvl="0"/>
            <a:r>
              <a:rPr/>
              <a:t>Support multiple versions of R by building R from source</a:t>
            </a:r>
          </a:p>
          <a:p>
            <a:pPr lvl="0"/>
            <a:r>
              <a:rPr/>
              <a:t>Make sure you have easy access to R packages</a:t>
            </a:r>
          </a:p>
          <a:p>
            <a:pPr lvl="0"/>
            <a:r>
              <a:rPr/>
              <a:t>Install products as root</a:t>
            </a:r>
          </a:p>
          <a:p>
            <a:pPr lvl="0"/>
            <a:r>
              <a:rPr/>
              <a:t>Use a supported authentication system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How to get started</a:t>
            </a:r>
          </a:p>
          <a:p>
            <a:pPr lvl="0"/>
            <a:r>
              <a:rPr/>
              <a:t>Recipes and </a:t>
            </a:r>
            <a:r>
              <a:rPr>
                <a:hlinkClick r:id="rId2"/>
              </a:rPr>
              <a:t>checklists</a:t>
            </a:r>
          </a:p>
          <a:p>
            <a:pPr lvl="0"/>
            <a:r>
              <a:rPr/>
              <a:t>Crawl/Walk/Run strategies</a:t>
            </a:r>
          </a:p>
          <a:p>
            <a:pPr lvl="0"/>
            <a:r>
              <a:rPr>
                <a:hlinkClick r:id="rId3"/>
              </a:rPr>
              <a:t>RStudio QuickStart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Solutions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We help you integrate RStudio products into your systems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Our team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Where do we hang out?</a:t>
            </a:r>
          </a:p>
          <a:p>
            <a:pPr lvl="0"/>
            <a:r>
              <a:rPr>
                <a:hlinkClick r:id="rId2"/>
              </a:rPr>
              <a:t>Community.rstudio.com</a:t>
            </a:r>
          </a:p>
          <a:p>
            <a:pPr lvl="0"/>
            <a:r>
              <a:rPr>
                <a:hlinkClick r:id="rId3"/>
              </a:rPr>
              <a:t>Github.com/sol-eng</a:t>
            </a:r>
          </a:p>
          <a:p>
            <a:pPr lvl="0"/>
            <a:r>
              <a:rPr>
                <a:hlinkClick r:id="rId4"/>
              </a:rPr>
              <a:t>Solutions.rstudio.com</a:t>
            </a:r>
          </a:p>
          <a:p>
            <a:pPr lvl="0"/>
            <a:r>
              <a:rPr>
                <a:hlinkClick r:id="rId5"/>
              </a:rPr>
              <a:t>Support.rstudio.com</a:t>
            </a:r>
          </a:p>
          <a:p>
            <a:pPr lvl="0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Connecting with solutions engineering</a:t>
            </a:r>
          </a:p>
          <a:p>
            <a:pPr lvl="0"/>
            <a:r>
              <a:rPr>
                <a:hlinkClick r:id="rId2"/>
              </a:rPr>
              <a:t>Community.rstudio.com</a:t>
            </a:r>
          </a:p>
          <a:p>
            <a:pPr lvl="0"/>
            <a:r>
              <a:rPr>
                <a:hlinkClick r:id="rId3"/>
              </a:rPr>
              <a:t>Github.com/sol-eng</a:t>
            </a:r>
          </a:p>
          <a:p>
            <a:pPr lvl="0"/>
            <a:r>
              <a:rPr>
                <a:hlinkClick r:id="rId4"/>
              </a:rPr>
              <a:t>Solutions.rstudio.com</a:t>
            </a:r>
          </a:p>
          <a:p>
            <a:pPr lvl="0"/>
            <a:r>
              <a:rPr>
                <a:hlinkClick r:id="rId5"/>
              </a:rPr>
              <a:t>Support.rstudio.com</a:t>
            </a:r>
          </a:p>
          <a:p>
            <a:pPr lvl="0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Administration of Pro Products</a:t>
            </a:r>
          </a:p>
          <a:p>
            <a:pPr lvl="0" indent="0" marL="0">
              <a:buNone/>
            </a:pPr>
            <a:r>
              <a:rPr>
                <a:hlinkClick r:id="rId3"/>
              </a:rPr>
              <a:t>Professional R Tooling and Integration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The R Admin is Rad</a:t>
            </a:r>
          </a:p>
          <a:p>
            <a:pPr lvl="0" indent="0" marL="0">
              <a:buNone/>
            </a:pPr>
            <a:r>
              <a:rPr>
                <a:hlinkClick r:id="rId5"/>
              </a:rPr>
              <a:t>R Admin Community</a:t>
            </a:r>
          </a:p>
          <a:p>
            <a:pPr lvl="0" indent="0" marL="0">
              <a:buNone/>
            </a:pPr>
            <a:r>
              <a:rPr>
                <a:hlinkClick r:id="rId6"/>
              </a:rPr>
              <a:t>RStudio Docs</a:t>
            </a:r>
          </a:p>
          <a:p>
            <a:pPr lvl="0" indent="0" marL="0">
              <a:buNone/>
            </a:pPr>
            <a:r>
              <a:rPr>
                <a:hlinkClick r:id="rId7"/>
              </a:rPr>
              <a:t>RStudio Professional Product Requirements</a:t>
            </a:r>
          </a:p>
          <a:p>
            <a:pPr lvl="0" indent="0" marL="0">
              <a:buNone/>
            </a:pPr>
            <a:r>
              <a:rPr>
                <a:hlinkClick r:id="rId8"/>
              </a:rPr>
              <a:t>RStudio Server Pro Example Checklist</a:t>
            </a:r>
          </a:p>
          <a:p>
            <a:pPr lvl="0" indent="0" marL="0">
              <a:buNone/>
            </a:pPr>
            <a:r>
              <a:rPr>
                <a:hlinkClick r:id="rId9"/>
              </a:rPr>
              <a:t>R for the Enterprise</a:t>
            </a:r>
          </a:p>
          <a:p>
            <a:pPr lvl="0" indent="0" marL="0">
              <a:buNone/>
            </a:pPr>
            <a:r>
              <a:rPr>
                <a:hlinkClick r:id="rId10"/>
              </a:rPr>
              <a:t>Configuration Management Tools for the R Admin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Who is this webinar 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 Admin – data scientists who want to do more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 Evangelists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IT/Ops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Anyone who wants to try RStudio professional products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RStudio empowers individuals to be productive with data science.</a:t>
            </a:r>
          </a:p>
          <a:p>
            <a:pPr lvl="0"/>
            <a:r>
              <a:rPr/>
              <a:t>Open source and reproducible research</a:t>
            </a:r>
          </a:p>
          <a:p>
            <a:pPr lvl="0"/>
            <a:r>
              <a:rPr/>
              <a:t>APIs and interoperability</a:t>
            </a:r>
          </a:p>
          <a:p>
            <a:pPr lvl="0"/>
            <a:r>
              <a:rPr/>
              <a:t>Usability and clear documentation</a:t>
            </a:r>
          </a:p>
          <a:p>
            <a:pPr lvl="0"/>
            <a:r>
              <a:rPr/>
              <a:t>Inclusive and collective success</a:t>
            </a:r>
          </a:p>
          <a:p>
            <a:pPr lvl="0"/>
            <a:r>
              <a:rPr/>
              <a:t>Creating lasting value for data science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we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RStudio builds open source and professional software for data science</a:t>
            </a:r>
          </a:p>
          <a:p>
            <a:pPr lvl="0"/>
            <a:r>
              <a:rPr/>
              <a:t>Our professional features include things like</a:t>
            </a:r>
          </a:p>
          <a:p>
            <a:pPr lvl="1"/>
            <a:r>
              <a:rPr/>
              <a:t>Security</a:t>
            </a:r>
          </a:p>
          <a:p>
            <a:pPr lvl="1"/>
            <a:r>
              <a:rPr/>
              <a:t>Authentication</a:t>
            </a:r>
          </a:p>
          <a:p>
            <a:pPr lvl="1"/>
            <a:r>
              <a:rPr/>
              <a:t>Load balancing</a:t>
            </a:r>
          </a:p>
          <a:p>
            <a:pPr lvl="1"/>
            <a:r>
              <a:rPr/>
              <a:t>Support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RStudio professional products</a:t>
            </a:r>
          </a:p>
          <a:p>
            <a:pPr lvl="0"/>
            <a:r>
              <a:rPr/>
              <a:t>RStudio Server Pro</a:t>
            </a:r>
          </a:p>
          <a:p>
            <a:pPr lvl="0"/>
            <a:r>
              <a:rPr/>
              <a:t>RStudio Connect</a:t>
            </a:r>
          </a:p>
          <a:p>
            <a:pPr lvl="0"/>
            <a:r>
              <a:rPr/>
              <a:t>RStudio Package Manager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the relationship between R and RStudio?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We don’t own R, package R, or distribute R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 Core team: 20 members – Zero from RStudio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RStudio products “sit on top of R”</a:t>
            </a:r>
          </a:p>
          <a:p>
            <a:pPr lvl="0"/>
            <a:r>
              <a:rPr/>
              <a:t>You standardize on R first</a:t>
            </a:r>
          </a:p>
          <a:p>
            <a:pPr lvl="0"/>
            <a:r>
              <a:rPr/>
              <a:t>Install our products second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We assume you have chosen to invest in 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Professional R tooling and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Legitimacy</a:t>
            </a:r>
          </a:p>
          <a:p>
            <a:pPr lvl="0"/>
            <a:r>
              <a:rPr/>
              <a:t>Recognize R as an analytic standard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Competencies*</a:t>
            </a:r>
          </a:p>
          <a:p>
            <a:pPr lvl="0"/>
            <a:r>
              <a:rPr/>
              <a:t>Understand and manage R tooling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Adoption</a:t>
            </a:r>
          </a:p>
          <a:p>
            <a:pPr lvl="0"/>
            <a:r>
              <a:rPr/>
              <a:t>Rely on integrated R based solutions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Administering RStudio professional 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People want to know if they are doing things the best way</a:t>
            </a:r>
          </a:p>
          <a:p>
            <a:pPr lvl="0"/>
            <a:r>
              <a:rPr/>
              <a:t>R is relatively unknown in most organizations</a:t>
            </a:r>
          </a:p>
          <a:p>
            <a:pPr lvl="0"/>
            <a:r>
              <a:rPr/>
              <a:t>No single place to get all the information you need</a:t>
            </a:r>
          </a:p>
          <a:p>
            <a:pPr lvl="0"/>
            <a:r>
              <a:rPr/>
              <a:t>Hard to see the forest through the trees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We see a lot of trial and error</a:t>
            </a:r>
          </a:p>
          <a:p>
            <a:pPr lvl="0"/>
            <a:r>
              <a:rPr/>
              <a:t>Organizational hurdles</a:t>
            </a:r>
          </a:p>
          <a:p>
            <a:pPr lvl="0"/>
            <a:r>
              <a:rPr/>
              <a:t>Resource limitations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 for Administering RStudio in Production</dc:title>
  <dc:creator>Nathan Stephens</dc:creator>
  <cp:keywords/>
  <dcterms:created xsi:type="dcterms:W3CDTF">2022-01-23T19:00:41Z</dcterms:created>
  <dcterms:modified xsi:type="dcterms:W3CDTF">2022-01-23T19:00:41Z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ormat">
    <vt:lpwstr/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project">
    <vt:lpwstr/>
  </property>
  <property fmtid="{D5CDD505-2E9C-101B-9397-08002B2CF9AE}" pid="7" name="toc-title">
    <vt:lpwstr>Table of contents</vt:lpwstr>
  </property>
  <property fmtid="{D5CDD505-2E9C-101B-9397-08002B2CF9AE}" pid="8" name="website">
    <vt:lpwstr/>
  </property>
</Properties>
</file>